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sldIdLst>
    <p:sldId id="256" r:id="rId4"/>
    <p:sldId id="258" r:id="rId5"/>
    <p:sldId id="257" r:id="rId6"/>
    <p:sldId id="259" r:id="rId7"/>
    <p:sldId id="260" r:id="rId8"/>
    <p:sldId id="261" r:id="rId9"/>
    <p:sldId id="263" r:id="rId10"/>
    <p:sldId id="262" r:id="rId11"/>
    <p:sldId id="264" r:id="rId12"/>
    <p:sldId id="265" r:id="rId13"/>
    <p:sldId id="267" r:id="rId14"/>
    <p:sldId id="268" r:id="rId15"/>
    <p:sldId id="269" r:id="rId16"/>
  </p:sldIdLst>
  <p:sldSz cx="12192000" cy="6858000"/>
  <p:notesSz cx="7104380" cy="1023493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charset="0"/>
        <a:ea typeface="宋体" charset="0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charset="0"/>
        <a:ea typeface="+mn-ea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charset="0"/>
        <a:ea typeface="+mn-ea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charset="0"/>
        <a:ea typeface="+mn-ea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charset="0"/>
        <a:ea typeface="+mn-ea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charset="0"/>
        <a:ea typeface="+mn-ea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charset="0"/>
        <a:ea typeface="+mn-ea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charset="0"/>
        <a:ea typeface="+mn-ea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987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p>
            <a:pPr lvl="0" indent="-2286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p>
            <a:pPr lvl="0" indent="-2286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3" Type="http://schemas.openxmlformats.org/officeDocument/2006/relationships/image" Target="../media/image13.png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7.jpeg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2.png"/><Relationship Id="rId3" Type="http://schemas.microsoft.com/office/2007/relationships/media" Target="../media/media2.mp4"/><Relationship Id="rId2" Type="http://schemas.openxmlformats.org/officeDocument/2006/relationships/video" Target="../media/media2.mp4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9" name="标题 1"/>
          <p:cNvSpPr>
            <a:spLocks noGrp="1"/>
          </p:cNvSpPr>
          <p:nvPr>
            <p:ph type="ctrTitle"/>
          </p:nvPr>
        </p:nvSpPr>
        <p:spPr>
          <a:ln/>
        </p:spPr>
        <p:txBody>
          <a:bodyPr vert="horz" lIns="91440" tIns="45720" rIns="91440" bIns="45720" anchor="b" anchorCtr="0"/>
          <a:p>
            <a:pPr defTabSz="914400">
              <a:buClrTx/>
              <a:buSzTx/>
              <a:buFontTx/>
              <a:buNone/>
            </a:pPr>
            <a:r>
              <a:rPr lang="en-US" altLang="zh-CN" b="1" kern="1200">
                <a:latin typeface="Courier New Bold" panose="02070309020205020404" charset="0"/>
                <a:ea typeface="得意黑" charset="-122"/>
                <a:cs typeface="Courier New Bold" panose="02070309020205020404" charset="0"/>
              </a:rPr>
              <a:t>IYPT</a:t>
            </a:r>
            <a:r>
              <a:rPr lang="en-US" altLang="zh-CN" kern="12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---</a:t>
            </a:r>
            <a:r>
              <a:rPr lang="zh-CN" altLang="en-US" kern="12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三题混讲</a:t>
            </a:r>
            <a:endParaRPr lang="zh-CN" altLang="en-US" kern="12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</p:txBody>
      </p:sp>
      <p:sp>
        <p:nvSpPr>
          <p:cNvPr id="2050" name="副标题 2"/>
          <p:cNvSpPr>
            <a:spLocks noGrp="1"/>
          </p:cNvSpPr>
          <p:nvPr>
            <p:ph type="subTitle" idx="1"/>
          </p:nvPr>
        </p:nvSpPr>
        <p:spPr>
          <a:xfrm>
            <a:off x="1545590" y="3428683"/>
            <a:ext cx="9144000" cy="1655762"/>
          </a:xfrm>
          <a:ln/>
        </p:spPr>
        <p:txBody>
          <a:bodyPr vert="horz" lIns="91440" tIns="45720" rIns="91440" bIns="45720" anchor="t" anchorCtr="0"/>
          <a:p>
            <a:pPr defTabSz="914400">
              <a:buClrTx/>
              <a:buSzTx/>
            </a:pPr>
            <a:r>
              <a:rPr lang="zh-CN" altLang="en-US" sz="2800" kern="12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气垫大炮</a:t>
            </a:r>
            <a:r>
              <a:rPr lang="en-US" altLang="zh-CN" sz="2800" kern="12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+</a:t>
            </a:r>
            <a:r>
              <a:rPr lang="zh-CN" altLang="en-US" sz="2800" kern="12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乒乓火箭</a:t>
            </a:r>
            <a:r>
              <a:rPr lang="en-US" altLang="zh-CN" sz="2800" kern="12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+</a:t>
            </a:r>
            <a:r>
              <a:rPr lang="zh-CN" altLang="en-US" sz="2800" kern="12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自己发明</a:t>
            </a:r>
            <a:endParaRPr lang="zh-CN" altLang="en-US" sz="2800" kern="12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defTabSz="914400">
              <a:buClrTx/>
              <a:buSzTx/>
            </a:pPr>
            <a:r>
              <a:rPr lang="zh-CN" altLang="en-US" sz="1800" kern="12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郑壹夫</a:t>
            </a:r>
            <a:endParaRPr lang="zh-CN" altLang="en-US" sz="1800" kern="12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二、乒乓火箭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思路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3-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  <a:sym typeface="+mn-ea"/>
              </a:rPr>
              <a:t>碰撞过程</a:t>
            </a:r>
            <a:endParaRPr lang="en-US" altLang="zh-CN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  <p:pic>
        <p:nvPicPr>
          <p:cNvPr id="4" name="522_1702456714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66045" y="1588135"/>
            <a:ext cx="2746415" cy="48825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7695" y="1588135"/>
            <a:ext cx="2747010" cy="48831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9960" y="1588135"/>
            <a:ext cx="6072505" cy="3256915"/>
          </a:xfrm>
          <a:prstGeom prst="rect">
            <a:avLst/>
          </a:prstGeom>
        </p:spPr>
      </p:pic>
      <p:sp>
        <p:nvSpPr>
          <p:cNvPr id="9" name="内容占位符 2"/>
          <p:cNvSpPr/>
          <p:nvPr/>
        </p:nvSpPr>
        <p:spPr>
          <a:xfrm>
            <a:off x="6069965" y="5226050"/>
            <a:ext cx="5968365" cy="110998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问题：仍然需要分析流体的压力场、速度场与边界条件。仍然需要解纳维斯托克斯方程。仿真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困难。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9" name="标题 1"/>
          <p:cNvSpPr>
            <a:spLocks noGrp="1"/>
          </p:cNvSpPr>
          <p:nvPr>
            <p:ph type="ctrTitle"/>
          </p:nvPr>
        </p:nvSpPr>
        <p:spPr>
          <a:xfrm>
            <a:off x="1524000" y="2068195"/>
            <a:ext cx="9144000" cy="1165225"/>
          </a:xfrm>
        </p:spPr>
        <p:txBody>
          <a:bodyPr vert="horz" lIns="91440" tIns="45720" rIns="91440" bIns="45720" anchor="b" anchorCtr="0"/>
          <a:p>
            <a:pPr defTabSz="914400">
              <a:buClrTx/>
              <a:buSzTx/>
              <a:buFontTx/>
              <a:buNone/>
            </a:pPr>
            <a:r>
              <a:rPr lang="zh-CN" altLang="en-US" b="1" kern="1200">
                <a:latin typeface="方正粗圆宋简体" panose="02000000000000000000" charset="-122"/>
                <a:ea typeface="方正粗圆宋简体" panose="02000000000000000000" charset="-122"/>
                <a:cs typeface="Courier New Bold" panose="02070309020205020404" charset="0"/>
              </a:rPr>
              <a:t>自己发明</a:t>
            </a:r>
            <a:endParaRPr lang="zh-CN" altLang="en-US" b="1" kern="1200">
              <a:latin typeface="方正粗圆宋简体" panose="02000000000000000000" charset="-122"/>
              <a:ea typeface="方正粗圆宋简体" panose="02000000000000000000" charset="-122"/>
              <a:cs typeface="Courier New Bold" panose="0207030902020502040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27375" y="3429000"/>
            <a:ext cx="5937250" cy="1558925"/>
          </a:xfrm>
        </p:spPr>
        <p:txBody>
          <a:bodyPr/>
          <a:p>
            <a:pPr marL="0" indent="0" algn="ctr">
              <a:buNone/>
            </a:pP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两种思路</a:t>
            </a:r>
            <a:endParaRPr lang="zh-CN" altLang="en-US" sz="28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 algn="ctr">
              <a:buNone/>
            </a:pPr>
            <a:r>
              <a:rPr lang="en-US" altLang="zh-CN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1.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能量与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气体含量分析</a:t>
            </a:r>
            <a:endParaRPr lang="zh-CN" altLang="en-US" sz="28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 algn="ctr">
              <a:buNone/>
            </a:pPr>
            <a:r>
              <a:rPr lang="en-US" altLang="zh-CN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2.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积分与碰撞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过程</a:t>
            </a:r>
            <a:endParaRPr lang="zh-CN" altLang="en-US" sz="28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 algn="ctr">
              <a:buNone/>
            </a:pPr>
            <a:endParaRPr lang="zh-CN" altLang="en-US" sz="28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三、自己发明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思路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1-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  <a:sym typeface="+mn-ea"/>
              </a:rPr>
              <a:t>气体含量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  <a:sym typeface="+mn-ea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显然</a:t>
            </a:r>
            <a:r>
              <a:rPr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在100%的空气和没有火柴棍的情况下不会产生声音，同样在0%的空气下也不会产生声音</a:t>
            </a:r>
            <a:r>
              <a:rPr 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：</a:t>
            </a:r>
            <a:endParaRPr lang="zh-CN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>
              <a:buNone/>
            </a:pPr>
            <a:endParaRPr lang="zh-CN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>
              <a:buNone/>
            </a:pPr>
            <a:endParaRPr lang="zh-CN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>
              <a:buNone/>
            </a:pPr>
            <a:r>
              <a:rPr 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  <a:sym typeface="+mn-ea"/>
              </a:rPr>
              <a:t>其中</a:t>
            </a:r>
            <a:r>
              <a:rPr lang="en-US" altLang="zh-CN">
                <a:latin typeface="Times New Roman Regular" panose="02020603050405020304" charset="0"/>
                <a:ea typeface="方正粗圆宋简体" panose="02000000000000000000" charset="-122"/>
                <a:cs typeface="Times New Roman Regular" panose="02020603050405020304" charset="0"/>
              </a:rPr>
              <a:t>p</a:t>
            </a:r>
            <a:r>
              <a:rPr lang="en-US" altLang="zh-CN" baseline="-25000">
                <a:latin typeface="Times New Roman Regular" panose="02020603050405020304" charset="0"/>
                <a:ea typeface="方正粗圆宋简体" panose="02000000000000000000" charset="-122"/>
                <a:cs typeface="Times New Roman Regular" panose="02020603050405020304" charset="0"/>
              </a:rPr>
              <a:t>i</a:t>
            </a:r>
            <a:r>
              <a:rPr 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为</a:t>
            </a:r>
            <a:r>
              <a:rPr 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物体振动</a:t>
            </a:r>
            <a:r>
              <a:rPr 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产生的空气压力差。假设这个压力差与火柴棍的数量成正比。</a:t>
            </a:r>
            <a:endParaRPr lang="zh-CN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</p:txBody>
      </p:sp>
      <p:pic>
        <p:nvPicPr>
          <p:cNvPr id="5" name="图片 4" descr="QianJianTec170245733634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64405" y="2672080"/>
            <a:ext cx="2663190" cy="9817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8655" y="4297045"/>
            <a:ext cx="3234690" cy="23298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三、自己发明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思路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2-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  <a:sym typeface="+mn-ea"/>
              </a:rPr>
              <a:t>碰撞过程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  <a:sym typeface="+mn-ea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>
          <a:xfrm>
            <a:off x="3442970" y="2924175"/>
            <a:ext cx="5306060" cy="1009650"/>
          </a:xfrm>
        </p:spPr>
        <p:txBody>
          <a:bodyPr/>
          <a:p>
            <a:pPr marL="0" indent="0" algn="ctr">
              <a:buNone/>
            </a:pPr>
            <a:r>
              <a:rPr 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太难了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 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复杂多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体运动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 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不会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 algn="ctr">
              <a:buNone/>
            </a:pP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只有实验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/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仿真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 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仿真也存在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困难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9" name="标题 1"/>
          <p:cNvSpPr>
            <a:spLocks noGrp="1"/>
          </p:cNvSpPr>
          <p:nvPr>
            <p:ph type="ctrTitle"/>
          </p:nvPr>
        </p:nvSpPr>
        <p:spPr>
          <a:xfrm>
            <a:off x="1524000" y="2068195"/>
            <a:ext cx="9144000" cy="1165225"/>
          </a:xfrm>
        </p:spPr>
        <p:txBody>
          <a:bodyPr vert="horz" lIns="91440" tIns="45720" rIns="91440" bIns="45720" anchor="b" anchorCtr="0"/>
          <a:p>
            <a:pPr defTabSz="914400">
              <a:buClrTx/>
              <a:buSzTx/>
              <a:buFontTx/>
              <a:buNone/>
            </a:pPr>
            <a:r>
              <a:rPr lang="zh-CN" altLang="en-US" b="1" kern="1200">
                <a:latin typeface="方正粗圆宋简体" panose="02000000000000000000" charset="-122"/>
                <a:ea typeface="方正粗圆宋简体" panose="02000000000000000000" charset="-122"/>
                <a:cs typeface="Courier New Bold" panose="02070309020205020404" charset="0"/>
              </a:rPr>
              <a:t>气垫大炮</a:t>
            </a:r>
            <a:endParaRPr lang="zh-CN" altLang="en-US" b="1" kern="1200">
              <a:latin typeface="方正粗圆宋简体" panose="02000000000000000000" charset="-122"/>
              <a:ea typeface="方正粗圆宋简体" panose="02000000000000000000" charset="-122"/>
              <a:cs typeface="Courier New Bold" panose="0207030902020502040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19020" y="3349625"/>
            <a:ext cx="7554595" cy="1473835"/>
          </a:xfrm>
        </p:spPr>
        <p:txBody>
          <a:bodyPr/>
          <a:p>
            <a:pPr marL="0" indent="0" algn="ctr">
              <a:buNone/>
            </a:pP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两种思路</a:t>
            </a:r>
            <a:endParaRPr lang="zh-CN" altLang="en-US" sz="28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 algn="ctr">
              <a:buNone/>
            </a:pPr>
            <a:r>
              <a:rPr lang="en-US" altLang="zh-CN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1.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对碰撞过程的详细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描述（应变</a:t>
            </a:r>
            <a:r>
              <a:rPr lang="en-US" altLang="zh-CN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-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形变</a:t>
            </a:r>
            <a:r>
              <a:rPr lang="en-US" altLang="zh-CN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-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压强）</a:t>
            </a:r>
            <a:endParaRPr lang="zh-CN" altLang="en-US" sz="28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 algn="ctr">
              <a:buNone/>
            </a:pPr>
            <a:r>
              <a:rPr lang="en-US" altLang="zh-CN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2.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简单简化流体的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计算</a:t>
            </a:r>
            <a:endParaRPr lang="zh-CN" altLang="en-US" sz="28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一、气垫大炮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思路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1-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  <a:sym typeface="+mn-ea"/>
              </a:rPr>
              <a:t>碰撞过程</a:t>
            </a:r>
            <a:endParaRPr lang="en-US" altLang="zh-CN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4505" y="1480820"/>
            <a:ext cx="5776595" cy="47961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21120" y="2774315"/>
            <a:ext cx="5286375" cy="17881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四个阶段：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1.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只有右侧面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(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不完全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)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与底面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(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不完全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)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接触气垫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2.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左右侧面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(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不完全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)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与底面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(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完全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)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接触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气垫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3.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右侧面完与底面完全接触气垫，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  <a:sym typeface="+mn-ea"/>
              </a:rPr>
              <a:t>左侧面不完全接触气垫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3.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左右侧面与底面完全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  <a:sym typeface="+mn-ea"/>
              </a:rPr>
              <a:t>接触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气垫</a:t>
            </a:r>
            <a:endParaRPr lang="en-US" altLang="zh-CN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一、气垫大炮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思路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1-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  <a:sym typeface="+mn-ea"/>
              </a:rPr>
              <a:t>碰撞过程</a:t>
            </a:r>
            <a:endParaRPr lang="en-US" altLang="zh-CN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>
          <a:xfrm>
            <a:off x="838200" y="1447800"/>
            <a:ext cx="10515600" cy="4729480"/>
          </a:xfrm>
        </p:spPr>
        <p:txBody>
          <a:bodyPr/>
          <a:p>
            <a:pPr marL="0" indent="0">
              <a:buNone/>
            </a:pP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以第一阶段为例，可以通过几何关系列出关系式，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得：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其中，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  <p:pic>
        <p:nvPicPr>
          <p:cNvPr id="6" name="图片 5" descr="QianJianTec170245375689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3220" y="2009775"/>
            <a:ext cx="6386195" cy="815975"/>
          </a:xfrm>
          <a:prstGeom prst="rect">
            <a:avLst/>
          </a:prstGeom>
        </p:spPr>
      </p:pic>
      <p:pic>
        <p:nvPicPr>
          <p:cNvPr id="7" name="图片 6" descr="QianJianTec17024538410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535" y="2825750"/>
            <a:ext cx="7440930" cy="879475"/>
          </a:xfrm>
          <a:prstGeom prst="rect">
            <a:avLst/>
          </a:prstGeom>
        </p:spPr>
      </p:pic>
      <p:pic>
        <p:nvPicPr>
          <p:cNvPr id="8" name="图片 7" descr="QianJianTec17024539521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690" y="4181475"/>
            <a:ext cx="3436620" cy="670560"/>
          </a:xfrm>
          <a:prstGeom prst="rect">
            <a:avLst/>
          </a:prstGeom>
        </p:spPr>
      </p:pic>
      <p:pic>
        <p:nvPicPr>
          <p:cNvPr id="9" name="图片 8" descr="QianJianTec170245407958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8215" y="4949190"/>
            <a:ext cx="5196205" cy="8737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一、气垫大炮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思路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1-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  <a:sym typeface="+mn-ea"/>
              </a:rPr>
              <a:t>碰撞过程</a:t>
            </a:r>
            <a:endParaRPr lang="en-US" altLang="zh-CN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>
          <a:xfrm>
            <a:off x="838200" y="1447800"/>
            <a:ext cx="10515600" cy="4729480"/>
          </a:xfrm>
        </p:spPr>
        <p:txBody>
          <a:bodyPr/>
          <a:p>
            <a:pPr marL="0" indent="0">
              <a:buNone/>
            </a:pP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其中，</a:t>
            </a:r>
            <a:r>
              <a:rPr lang="en-US" altLang="zh-CN">
                <a:latin typeface="Times New Roman Regular" panose="02020603050405020304" charset="0"/>
                <a:ea typeface="方正粗圆宋简体" panose="02000000000000000000" charset="-122"/>
                <a:cs typeface="Times New Roman Regular" panose="02020603050405020304" charset="0"/>
              </a:rPr>
              <a:t>f(x)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与</a:t>
            </a:r>
            <a:r>
              <a:rPr lang="en-US" altLang="zh-CN">
                <a:latin typeface="Times New Roman Regular" panose="02020603050405020304" charset="0"/>
                <a:ea typeface="方正粗圆宋简体" panose="02000000000000000000" charset="-122"/>
                <a:cs typeface="Times New Roman Regular" panose="02020603050405020304" charset="0"/>
              </a:rPr>
              <a:t>f(y)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为应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力：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... ... </a:t>
            </a:r>
            <a:endParaRPr lang="en-US" altLang="zh-CN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目前遇到的问题：压强不均匀，压力无法直接计算。需要利用纳维斯托克斯方程计算流体压强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场。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  <p:pic>
        <p:nvPicPr>
          <p:cNvPr id="4" name="图片 3" descr="QianJianTec17024543413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9110" y="1893570"/>
            <a:ext cx="6114415" cy="10534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325563"/>
          </a:xfrm>
        </p:spPr>
        <p:txBody>
          <a:bodyPr/>
          <a:p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一、气垫大炮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思路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2-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流体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>
          <a:xfrm>
            <a:off x="838200" y="1864995"/>
            <a:ext cx="10515600" cy="4312285"/>
          </a:xfrm>
        </p:spPr>
        <p:txBody>
          <a:bodyPr/>
          <a:p>
            <a:pPr marL="0" indent="0">
              <a:buNone/>
            </a:pP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直接将力简化为某点的加速度。</a:t>
            </a:r>
            <a:endParaRPr lang="zh-CN" altLang="en-US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  <p:pic>
        <p:nvPicPr>
          <p:cNvPr id="5" name="516_1702454665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" y="2330450"/>
            <a:ext cx="4857115" cy="4312285"/>
          </a:xfrm>
          <a:prstGeom prst="rect">
            <a:avLst/>
          </a:prstGeom>
        </p:spPr>
      </p:pic>
      <p:pic>
        <p:nvPicPr>
          <p:cNvPr id="6" name="516_1702454665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" y="2330450"/>
            <a:ext cx="4857115" cy="43122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326505" y="4203065"/>
            <a:ext cx="5193030" cy="1974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问题：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  <a:sym typeface="+mn-ea"/>
            </a:endParaRPr>
          </a:p>
          <a:p>
            <a:r>
              <a:rPr lang="en-US" altLang="zh-CN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1.comsol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无法模拟（瞬态求解器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报错）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  <a:sym typeface="+mn-ea"/>
            </a:endParaRPr>
          </a:p>
          <a:p>
            <a:r>
              <a:rPr lang="en-US" altLang="zh-CN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2.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时间离散与空间离散算法求解结果不准确</a:t>
            </a:r>
            <a:r>
              <a:rPr lang="en-US" altLang="zh-CN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 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存在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问题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  <a:sym typeface="+mn-ea"/>
            </a:endParaRPr>
          </a:p>
          <a:p>
            <a:r>
              <a:rPr lang="en-US" altLang="zh-CN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3.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对问题本身过于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  <a:sym typeface="+mn-ea"/>
              </a:rPr>
              <a:t>简化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8115" y="1189355"/>
            <a:ext cx="4817745" cy="28905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 fullScrn="0">
              <p:cMediaNode>
                <p:cTn id="3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9" name="标题 1"/>
          <p:cNvSpPr>
            <a:spLocks noGrp="1"/>
          </p:cNvSpPr>
          <p:nvPr>
            <p:ph type="ctrTitle"/>
          </p:nvPr>
        </p:nvSpPr>
        <p:spPr>
          <a:xfrm>
            <a:off x="1524000" y="2068195"/>
            <a:ext cx="9144000" cy="1165225"/>
          </a:xfrm>
        </p:spPr>
        <p:txBody>
          <a:bodyPr vert="horz" lIns="91440" tIns="45720" rIns="91440" bIns="45720" anchor="b" anchorCtr="0"/>
          <a:p>
            <a:pPr defTabSz="914400">
              <a:buClrTx/>
              <a:buSzTx/>
              <a:buFontTx/>
              <a:buNone/>
            </a:pPr>
            <a:r>
              <a:rPr lang="zh-CN" altLang="en-US" b="1" kern="1200">
                <a:latin typeface="方正粗圆宋简体" panose="02000000000000000000" charset="-122"/>
                <a:ea typeface="方正粗圆宋简体" panose="02000000000000000000" charset="-122"/>
                <a:cs typeface="Courier New Bold" panose="02070309020205020404" charset="0"/>
              </a:rPr>
              <a:t>乒乓</a:t>
            </a:r>
            <a:r>
              <a:rPr lang="zh-CN" altLang="en-US" b="1" kern="1200">
                <a:latin typeface="方正粗圆宋简体" panose="02000000000000000000" charset="-122"/>
                <a:ea typeface="方正粗圆宋简体" panose="02000000000000000000" charset="-122"/>
                <a:cs typeface="Courier New Bold" panose="02070309020205020404" charset="0"/>
              </a:rPr>
              <a:t>火箭</a:t>
            </a:r>
            <a:endParaRPr lang="zh-CN" altLang="en-US" b="1" kern="1200">
              <a:latin typeface="方正粗圆宋简体" panose="02000000000000000000" charset="-122"/>
              <a:ea typeface="方正粗圆宋简体" panose="02000000000000000000" charset="-122"/>
              <a:cs typeface="Courier New Bold" panose="0207030902020502040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27375" y="3233420"/>
            <a:ext cx="5937250" cy="2066925"/>
          </a:xfrm>
        </p:spPr>
        <p:txBody>
          <a:bodyPr/>
          <a:p>
            <a:pPr marL="0" indent="0" algn="ctr">
              <a:buNone/>
            </a:pP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三种思路</a:t>
            </a:r>
            <a:endParaRPr lang="zh-CN" altLang="en-US" sz="28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 algn="ctr">
              <a:buNone/>
            </a:pPr>
            <a:r>
              <a:rPr lang="en-US" altLang="zh-CN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1.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下落过程中的非惯性系力学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分析</a:t>
            </a:r>
            <a:endParaRPr lang="zh-CN" altLang="en-US" sz="28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 algn="ctr">
              <a:buNone/>
            </a:pPr>
            <a:r>
              <a:rPr lang="en-US" altLang="zh-CN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2.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沃辛顿射流与无量纲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数群</a:t>
            </a:r>
            <a:endParaRPr lang="zh-CN" altLang="en-US" sz="28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  <a:p>
            <a:pPr marL="0" indent="0" algn="ctr">
              <a:buNone/>
            </a:pPr>
            <a:r>
              <a:rPr lang="en-US" altLang="zh-CN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3.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碰撞过程的流体运动学与</a:t>
            </a:r>
            <a:r>
              <a:rPr lang="zh-CN" altLang="en-US" sz="2800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</a:rPr>
              <a:t>力学</a:t>
            </a:r>
            <a:endParaRPr lang="zh-CN" altLang="en-US" sz="2800">
              <a:latin typeface="方正粗圆宋简体" panose="02000000000000000000" charset="-122"/>
              <a:ea typeface="方正粗圆宋简体" panose="02000000000000000000" charset="-122"/>
              <a:cs typeface="方正粗圆宋简体" panose="02000000000000000000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二、乒乓火箭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思路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1-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  <a:sym typeface="+mn-ea"/>
              </a:rPr>
              <a:t>非惯性系力学分析</a:t>
            </a:r>
            <a:endParaRPr lang="en-US" altLang="zh-CN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6680" y="1864995"/>
            <a:ext cx="6079490" cy="43122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t="12009" b="2148"/>
          <a:stretch>
            <a:fillRect/>
          </a:stretch>
        </p:blipFill>
        <p:spPr>
          <a:xfrm>
            <a:off x="5642610" y="1691005"/>
            <a:ext cx="2595245" cy="45910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497570" y="2684145"/>
            <a:ext cx="3542665" cy="26733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优点：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r>
              <a:rPr lang="en-US" altLang="zh-CN" sz="2400">
                <a:latin typeface="方正粗圆宋简体" panose="02000000000000000000" charset="-122"/>
                <a:ea typeface="方正粗圆宋简体" panose="02000000000000000000" charset="-122"/>
              </a:rPr>
              <a:t>1.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理论较为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完善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r>
              <a:rPr lang="en-US" altLang="zh-CN" sz="2400">
                <a:latin typeface="方正粗圆宋简体" panose="02000000000000000000" charset="-122"/>
                <a:ea typeface="方正粗圆宋简体" panose="02000000000000000000" charset="-122"/>
              </a:rPr>
              <a:t>2.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与实验的拟合度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较好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缺点：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r>
              <a:rPr lang="en-US" altLang="zh-CN" sz="2400">
                <a:latin typeface="方正粗圆宋简体" panose="02000000000000000000" charset="-122"/>
                <a:ea typeface="方正粗圆宋简体" panose="02000000000000000000" charset="-122"/>
              </a:rPr>
              <a:t>1.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个人认为可解释性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不强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r>
              <a:rPr lang="en-US" altLang="zh-CN" sz="2400">
                <a:latin typeface="方正粗圆宋简体" panose="02000000000000000000" charset="-122"/>
                <a:ea typeface="方正粗圆宋简体" panose="02000000000000000000" charset="-122"/>
              </a:rPr>
              <a:t>2.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完全没有考虑碰撞过程的流体运动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状态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二、乒乓火箭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</a:rPr>
              <a:t>思路</a:t>
            </a:r>
            <a:r>
              <a:rPr lang="en-US" altLang="zh-CN">
                <a:latin typeface="方正粗圆宋简体" panose="02000000000000000000" charset="-122"/>
                <a:ea typeface="方正粗圆宋简体" panose="02000000000000000000" charset="-122"/>
              </a:rPr>
              <a:t>2-</a:t>
            </a:r>
            <a:r>
              <a:rPr lang="zh-CN" altLang="en-US">
                <a:latin typeface="方正粗圆宋简体" panose="02000000000000000000" charset="-122"/>
                <a:ea typeface="方正粗圆宋简体" panose="02000000000000000000" charset="-122"/>
                <a:cs typeface="方正粗圆宋简体" panose="02000000000000000000" charset="-122"/>
                <a:sym typeface="+mn-ea"/>
              </a:rPr>
              <a:t>沃辛顿射流</a:t>
            </a:r>
            <a:endParaRPr lang="en-US" altLang="zh-CN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>
          <a:xfrm>
            <a:off x="352425" y="2687955"/>
            <a:ext cx="3342640" cy="1482090"/>
          </a:xfrm>
        </p:spPr>
        <p:txBody>
          <a:bodyPr/>
          <a:p>
            <a:pPr marL="0" indent="0">
              <a:buNone/>
            </a:pP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下落过程中乒乓球下陷。在冲击后形成空腔，造成沃辛顿射流。射流为乒乓球提供动能。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5065" y="1582420"/>
            <a:ext cx="3629660" cy="4612640"/>
          </a:xfrm>
          <a:prstGeom prst="rect">
            <a:avLst/>
          </a:prstGeom>
        </p:spPr>
      </p:pic>
      <p:pic>
        <p:nvPicPr>
          <p:cNvPr id="6" name="520_170245600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14870" y="2227580"/>
            <a:ext cx="4977130" cy="3322320"/>
          </a:xfrm>
          <a:prstGeom prst="rect">
            <a:avLst/>
          </a:prstGeom>
        </p:spPr>
      </p:pic>
      <p:sp>
        <p:nvSpPr>
          <p:cNvPr id="7" name="内容占位符 2"/>
          <p:cNvSpPr/>
          <p:nvPr/>
        </p:nvSpPr>
        <p:spPr>
          <a:xfrm>
            <a:off x="352425" y="4304665"/>
            <a:ext cx="3342640" cy="1890395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问题：</a:t>
            </a:r>
            <a:r>
              <a:rPr lang="en-US" altLang="zh-CN" sz="2400">
                <a:latin typeface="方正粗圆宋简体" panose="02000000000000000000" charset="-122"/>
                <a:ea typeface="方正粗圆宋简体" panose="02000000000000000000" charset="-122"/>
              </a:rPr>
              <a:t>1.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沃辛顿射流是不是由于乒乓球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形成的？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</a:endParaRPr>
          </a:p>
          <a:p>
            <a:pPr marL="0" indent="0">
              <a:buNone/>
            </a:pPr>
            <a:r>
              <a:rPr lang="en-US" altLang="zh-CN" sz="2400">
                <a:latin typeface="方正粗圆宋简体" panose="02000000000000000000" charset="-122"/>
                <a:ea typeface="方正粗圆宋简体" panose="02000000000000000000" charset="-122"/>
              </a:rPr>
              <a:t>2.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这样形成的沃辛顿射流其计算方法有何种</a:t>
            </a:r>
            <a:r>
              <a:rPr lang="zh-CN" altLang="en-US" sz="2400">
                <a:latin typeface="方正粗圆宋简体" panose="02000000000000000000" charset="-122"/>
                <a:ea typeface="方正粗圆宋简体" panose="02000000000000000000" charset="-122"/>
              </a:rPr>
              <a:t>不同？</a:t>
            </a:r>
            <a:endParaRPr lang="zh-CN" altLang="en-US" sz="2400">
              <a:latin typeface="方正粗圆宋简体" panose="02000000000000000000" charset="-122"/>
              <a:ea typeface="方正粗圆宋简体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 vol="0">
                <p:cTn id="2" repeatCount="indefinite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839</Words>
  <Application>WPS 表格</Application>
  <PresentationFormat>宽屏</PresentationFormat>
  <Paragraphs>94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92" baseType="lpstr">
      <vt:lpstr>Arial</vt:lpstr>
      <vt:lpstr>宋体</vt:lpstr>
      <vt:lpstr>Wingdings</vt:lpstr>
      <vt:lpstr>方正书宋_GBK</vt:lpstr>
      <vt:lpstr>宋体</vt:lpstr>
      <vt:lpstr>汉仪书宋二KW</vt:lpstr>
      <vt:lpstr>Arial Unicode MS</vt:lpstr>
      <vt:lpstr>Calibri Light</vt:lpstr>
      <vt:lpstr>Helvetica Neue</vt:lpstr>
      <vt:lpstr>Calibri</vt:lpstr>
      <vt:lpstr>微软雅黑</vt:lpstr>
      <vt:lpstr>汉仪旗黑</vt:lpstr>
      <vt:lpstr>汉仪旗黑KW</vt:lpstr>
      <vt:lpstr>得意黑</vt:lpstr>
      <vt:lpstr>Apple Color Emoji</vt:lpstr>
      <vt:lpstr>Times New Roman Regular</vt:lpstr>
      <vt:lpstr>Courier New Regular</vt:lpstr>
      <vt:lpstr>Courier New Italic</vt:lpstr>
      <vt:lpstr>Courier New Bold</vt:lpstr>
      <vt:lpstr>Chalkboard SE Regular</vt:lpstr>
      <vt:lpstr>Avenir Book</vt:lpstr>
      <vt:lpstr>方正粗圆宋简体</vt:lpstr>
      <vt:lpstr>AR CAROLANN</vt:lpstr>
      <vt:lpstr>Hiragino Sans CNS W3</vt:lpstr>
      <vt:lpstr>HanziPen SC Regular</vt:lpstr>
      <vt:lpstr>娃娃体-简</vt:lpstr>
      <vt:lpstr>Academy Engraved LET</vt:lpstr>
      <vt:lpstr>Al Bayan Plain</vt:lpstr>
      <vt:lpstr>American Typewriter Regular</vt:lpstr>
      <vt:lpstr>Apple Chancery</vt:lpstr>
      <vt:lpstr>Apple SD Gothic Neo Regular</vt:lpstr>
      <vt:lpstr>Beirut</vt:lpstr>
      <vt:lpstr>Avenir Next Condensed Regular</vt:lpstr>
      <vt:lpstr>BM Dohyeon</vt:lpstr>
      <vt:lpstr>BIZ UDGothic Regular</vt:lpstr>
      <vt:lpstr>BIZ UDMincho</vt:lpstr>
      <vt:lpstr>Bodoni 72 Smallcaps</vt:lpstr>
      <vt:lpstr>Bodoni 72 Oldstyle Book</vt:lpstr>
      <vt:lpstr>Brush Script MT</vt:lpstr>
      <vt:lpstr>Bradley Hand</vt:lpstr>
      <vt:lpstr>BM Kirang Haerang</vt:lpstr>
      <vt:lpstr>Damascus Regular</vt:lpstr>
      <vt:lpstr>Futura Medium</vt:lpstr>
      <vt:lpstr>DIN Condensed</vt:lpstr>
      <vt:lpstr>Gujarati MT Regular</vt:lpstr>
      <vt:lpstr>Helvetica Neue Regular</vt:lpstr>
      <vt:lpstr>Helvetica Regular</vt:lpstr>
      <vt:lpstr>HeadLineA</vt:lpstr>
      <vt:lpstr>Kannada MN Regular</vt:lpstr>
      <vt:lpstr>Kokonor</vt:lpstr>
      <vt:lpstr>Menlo Regular</vt:lpstr>
      <vt:lpstr>Myanmar MN Regular</vt:lpstr>
      <vt:lpstr>Nanum Gothic Regular</vt:lpstr>
      <vt:lpstr>Nanum Myeongjo Regular</vt:lpstr>
      <vt:lpstr>Nanum Pen Script</vt:lpstr>
      <vt:lpstr>Nanum Brush Script</vt:lpstr>
      <vt:lpstr>Noto Nastaliq Urdu Regular</vt:lpstr>
      <vt:lpstr>Phosphate Inline</vt:lpstr>
      <vt:lpstr>Party LET</vt:lpstr>
      <vt:lpstr>Palatino Regular</vt:lpstr>
      <vt:lpstr>PilGi</vt:lpstr>
      <vt:lpstr>Plantagenet Cherokee</vt:lpstr>
      <vt:lpstr>PT Sans Regular</vt:lpstr>
      <vt:lpstr>Snell Roundhand Regular</vt:lpstr>
      <vt:lpstr>STIX Two Math</vt:lpstr>
      <vt:lpstr>Skia</vt:lpstr>
      <vt:lpstr>Sinhala Sangam MN Regular</vt:lpstr>
      <vt:lpstr>Trattatello</vt:lpstr>
      <vt:lpstr>Trebuchet MS Regular</vt:lpstr>
      <vt:lpstr>Webdings</vt:lpstr>
      <vt:lpstr>Zapf Dingbats</vt:lpstr>
      <vt:lpstr>Zapfino</vt:lpstr>
      <vt:lpstr>Wingdings</vt:lpstr>
      <vt:lpstr>Thonburi Regular</vt:lpstr>
      <vt:lpstr>Lucida Grande Regular</vt:lpstr>
      <vt:lpstr>Bangla Sangam MN Regular</vt:lpstr>
      <vt:lpstr>逐浪盖世英雄狂草书</vt:lpstr>
      <vt:lpstr>Office 主题</vt:lpstr>
      <vt:lpstr>1_Office 主题</vt:lpstr>
      <vt:lpstr>PowerPoint 演示文稿</vt:lpstr>
      <vt:lpstr>IYPT---三题混讲</vt:lpstr>
      <vt:lpstr>PowerPoint 演示文稿</vt:lpstr>
      <vt:lpstr>一、气垫大炮-思路1</vt:lpstr>
      <vt:lpstr>一、气垫大炮-思路1</vt:lpstr>
      <vt:lpstr>一、气垫大炮-思路3</vt:lpstr>
      <vt:lpstr>气垫大炮</vt:lpstr>
      <vt:lpstr>一、气垫大炮-思路2</vt:lpstr>
      <vt:lpstr>二、乒乓火箭-思路1</vt:lpstr>
      <vt:lpstr>二、乒乓火箭-思路2</vt:lpstr>
      <vt:lpstr>乒乓火箭</vt:lpstr>
      <vt:lpstr>二、乒乓火箭-思路1-非惯性系力学分析</vt:lpstr>
      <vt:lpstr>三、自己发明-思路1-气体含量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alpha</dc:creator>
  <cp:lastModifiedBy>郑壹夫</cp:lastModifiedBy>
  <cp:revision>6</cp:revision>
  <dcterms:created xsi:type="dcterms:W3CDTF">2023-12-13T08:54:32Z</dcterms:created>
  <dcterms:modified xsi:type="dcterms:W3CDTF">2023-12-13T08:54:32Z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2052-6.0.2.8225</vt:lpwstr>
  </property>
  <property fmtid="{D5CDD505-2E9C-101B-9397-08002B2CF9AE}" pid="3" name="ICV">
    <vt:lpwstr>4B774BE31168D838B6667965B0C3681C_43</vt:lpwstr>
  </property>
</Properties>
</file>